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64" r:id="rId7"/>
    <p:sldId id="262" r:id="rId8"/>
    <p:sldId id="273" r:id="rId9"/>
    <p:sldId id="266" r:id="rId10"/>
    <p:sldId id="265" r:id="rId11"/>
    <p:sldId id="271" r:id="rId12"/>
    <p:sldId id="27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svg"/><Relationship Id="rId7" Type="http://schemas.openxmlformats.org/officeDocument/2006/relationships/image" Target="../media/image10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1.svg"/><Relationship Id="rId17" Type="http://schemas.openxmlformats.org/officeDocument/2006/relationships/image" Target="../media/image20.png"/><Relationship Id="rId16" Type="http://schemas.openxmlformats.org/officeDocument/2006/relationships/image" Target="../media/image19.svg"/><Relationship Id="rId15" Type="http://schemas.openxmlformats.org/officeDocument/2006/relationships/image" Target="../media/image18.png"/><Relationship Id="rId14" Type="http://schemas.openxmlformats.org/officeDocument/2006/relationships/image" Target="../media/image17.svg"/><Relationship Id="rId13" Type="http://schemas.openxmlformats.org/officeDocument/2006/relationships/image" Target="../media/image16.png"/><Relationship Id="rId12" Type="http://schemas.openxmlformats.org/officeDocument/2006/relationships/image" Target="../media/image15.svg"/><Relationship Id="rId11" Type="http://schemas.openxmlformats.org/officeDocument/2006/relationships/image" Target="../media/image14.png"/><Relationship Id="rId10" Type="http://schemas.openxmlformats.org/officeDocument/2006/relationships/image" Target="../media/image13.sv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6;p41"/>
          <p:cNvSpPr txBox="1"/>
          <p:nvPr>
            <p:ph type="ctrTitle" idx="4294967295"/>
          </p:nvPr>
        </p:nvSpPr>
        <p:spPr>
          <a:xfrm>
            <a:off x="3673475" y="2138045"/>
            <a:ext cx="8221345" cy="10153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8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S.A.F.E.G.E.N</a:t>
            </a:r>
            <a:r>
              <a:rPr lang="en-IN" alt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- Smart Automated Fire Emergency Gaurdian with Enhanced Notification</a:t>
            </a:r>
            <a:endParaRPr lang="en-IN" altLang="en-GB" sz="28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sp>
        <p:nvSpPr>
          <p:cNvPr id="17" name="Google Shape;367;p41"/>
          <p:cNvSpPr txBox="1"/>
          <p:nvPr/>
        </p:nvSpPr>
        <p:spPr>
          <a:xfrm>
            <a:off x="1131570" y="2280285"/>
            <a:ext cx="2462530" cy="3041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400" b="1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PROJECT TITLE :</a:t>
            </a:r>
            <a:endParaRPr lang="en-IN" altLang="en-GB" sz="2400" b="1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12925" y="4819015"/>
            <a:ext cx="4648835" cy="1353820"/>
            <a:chOff x="1700" y="7484"/>
            <a:chExt cx="7321" cy="2132"/>
          </a:xfrm>
        </p:grpSpPr>
        <p:sp>
          <p:nvSpPr>
            <p:cNvPr id="20" name="Google Shape;367;p41"/>
            <p:cNvSpPr txBox="1"/>
            <p:nvPr/>
          </p:nvSpPr>
          <p:spPr>
            <a:xfrm>
              <a:off x="1700" y="7484"/>
              <a:ext cx="4332" cy="3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Barlow"/>
                <a:buNone/>
                <a:defRPr sz="16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L="914400" marR="0" lvl="1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L="1371600" marR="0" lvl="2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L="1828800" marR="0" lvl="3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L="2286000" marR="0" lvl="4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L="2743200" marR="0" lvl="5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L="3200400" marR="0" lvl="6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L="3657600" marR="0" lvl="7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L="4114800" marR="0" lvl="8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altLang="en-GB" sz="2400" b="1">
                  <a:latin typeface="Bahnschrift Condensed" panose="020B0502040204020203" charset="0"/>
                  <a:cs typeface="Bahnschrift Condensed" panose="020B0502040204020203" charset="0"/>
                </a:rPr>
                <a:t>TEAM </a:t>
              </a:r>
              <a:r>
                <a:rPr lang="en-IN" altLang="en-GB" sz="24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rPr>
                <a:t>MEMBERS : </a:t>
              </a:r>
              <a:r>
                <a:rPr lang="en-IN" altLang="en-GB" sz="2400" b="1">
                  <a:latin typeface="Bahnschrift Condensed" panose="020B0502040204020203" charset="0"/>
                  <a:cs typeface="Bahnschrift Condensed" panose="020B0502040204020203" charset="0"/>
                </a:rPr>
                <a:t>:</a:t>
              </a:r>
              <a:endParaRPr lang="en-IN" altLang="en-GB" sz="2400" b="1">
                <a:latin typeface="Bahnschrift Condensed" panose="020B0502040204020203" charset="0"/>
                <a:cs typeface="Bahnschrift Condensed" panose="020B0502040204020203" charset="0"/>
              </a:endParaRPr>
            </a:p>
          </p:txBody>
        </p:sp>
        <p:sp>
          <p:nvSpPr>
            <p:cNvPr id="21" name="Google Shape;367;p41"/>
            <p:cNvSpPr txBox="1"/>
            <p:nvPr/>
          </p:nvSpPr>
          <p:spPr>
            <a:xfrm>
              <a:off x="4709" y="8038"/>
              <a:ext cx="4312" cy="15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Barlow"/>
                <a:buNone/>
                <a:defRPr sz="16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L="914400" marR="0" lvl="1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L="1371600" marR="0" lvl="2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L="1828800" marR="0" lvl="3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L="2286000" marR="0" lvl="4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L="2743200" marR="0" lvl="5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L="3200400" marR="0" lvl="6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L="3657600" marR="0" lvl="7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L="4114800" marR="0" lvl="8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altLang="en-GB" sz="2400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rPr>
                <a:t>ANANDRAJ.M</a:t>
              </a:r>
              <a:endParaRPr lang="en-IN" altLang="en-GB" sz="24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altLang="en-GB" sz="2400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rPr>
                <a:t>KAVINSARATHI.S</a:t>
              </a:r>
              <a:endParaRPr lang="en-IN" altLang="en-GB" sz="24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altLang="en-GB" sz="2400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rPr>
                <a:t>SREEHARAN.P</a:t>
              </a:r>
              <a:endParaRPr lang="en-IN" altLang="en-GB" sz="24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altLang="en-GB" sz="24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  <a:sym typeface="+mn-ea"/>
                </a:rPr>
                <a:t>SUMANKANTH.K</a:t>
              </a:r>
              <a:endParaRPr lang="en-IN" altLang="en-GB" sz="24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4695" y="3286760"/>
            <a:ext cx="6499860" cy="585470"/>
            <a:chOff x="107" y="4483"/>
            <a:chExt cx="10236" cy="922"/>
          </a:xfrm>
        </p:grpSpPr>
        <p:sp>
          <p:nvSpPr>
            <p:cNvPr id="22" name="Google Shape;367;p41"/>
            <p:cNvSpPr txBox="1"/>
            <p:nvPr/>
          </p:nvSpPr>
          <p:spPr>
            <a:xfrm>
              <a:off x="4840" y="4773"/>
              <a:ext cx="5503" cy="4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Barlow"/>
                <a:buNone/>
                <a:defRPr sz="16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L="914400" marR="0" lvl="1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L="1371600" marR="0" lvl="2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L="1828800" marR="0" lvl="3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L="2286000" marR="0" lvl="4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L="2743200" marR="0" lvl="5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L="3200400" marR="0" lvl="6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L="3657600" marR="0" lvl="7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L="4114800" marR="0" lvl="8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altLang="en-GB" sz="2400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rPr>
                <a:t>B.TECH (AI&amp;DS) / III &amp; VI</a:t>
              </a:r>
              <a:endParaRPr lang="en-IN" altLang="en-GB" sz="24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endParaRPr>
            </a:p>
          </p:txBody>
        </p:sp>
        <p:sp>
          <p:nvSpPr>
            <p:cNvPr id="23" name="Google Shape;367;p41"/>
            <p:cNvSpPr txBox="1"/>
            <p:nvPr/>
          </p:nvSpPr>
          <p:spPr>
            <a:xfrm>
              <a:off x="107" y="4483"/>
              <a:ext cx="5087" cy="9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Barlow"/>
                <a:buNone/>
                <a:defRPr sz="16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L="914400" marR="0" lvl="1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L="1371600" marR="0" lvl="2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L="1828800" marR="0" lvl="3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L="2286000" marR="0" lvl="4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L="2743200" marR="0" lvl="5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L="3200400" marR="0" lvl="6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L="3657600" marR="0" lvl="7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L="4114800" marR="0" lvl="8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altLang="en-GB" sz="24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rPr>
                <a:t>DEPT/YEAR &amp; SEM :</a:t>
              </a:r>
              <a:endParaRPr lang="en-IN" altLang="en-GB" sz="2400" b="1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60445" y="651510"/>
            <a:ext cx="4445635" cy="904240"/>
            <a:chOff x="3900" y="308"/>
            <a:chExt cx="6192" cy="1052"/>
          </a:xfrm>
        </p:grpSpPr>
        <p:grpSp>
          <p:nvGrpSpPr>
            <p:cNvPr id="25" name="Group 24"/>
            <p:cNvGrpSpPr/>
            <p:nvPr/>
          </p:nvGrpSpPr>
          <p:grpSpPr>
            <a:xfrm>
              <a:off x="3900" y="308"/>
              <a:ext cx="6192" cy="1052"/>
              <a:chOff x="3531" y="421"/>
              <a:chExt cx="6633" cy="105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6" name="Google Shape;365;p41"/>
              <p:cNvSpPr/>
              <p:nvPr/>
            </p:nvSpPr>
            <p:spPr>
              <a:xfrm>
                <a:off x="3531" y="421"/>
                <a:ext cx="6633" cy="105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42875" dist="19050" dir="5400000" algn="bl" rotWithShape="0">
                  <a:srgbClr val="000000">
                    <a:alpha val="2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pic>
          <p:nvPicPr>
            <p:cNvPr id="27" name="Picture 26" descr="logo_eng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64" y="421"/>
              <a:ext cx="4309" cy="773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167640" y="176530"/>
            <a:ext cx="11811000" cy="6530340"/>
            <a:chOff x="264" y="278"/>
            <a:chExt cx="18600" cy="10284"/>
          </a:xfrm>
        </p:grpSpPr>
        <p:grpSp>
          <p:nvGrpSpPr>
            <p:cNvPr id="79" name="Group 78"/>
            <p:cNvGrpSpPr/>
            <p:nvPr/>
          </p:nvGrpSpPr>
          <p:grpSpPr>
            <a:xfrm>
              <a:off x="264" y="278"/>
              <a:ext cx="18601" cy="10285"/>
              <a:chOff x="264" y="278"/>
              <a:chExt cx="18601" cy="10285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8242" y="4591"/>
                <a:ext cx="1755" cy="1662"/>
                <a:chOff x="11725" y="6168"/>
                <a:chExt cx="2011" cy="1809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1725" y="6168"/>
                  <a:ext cx="556" cy="630"/>
                  <a:chOff x="327" y="299"/>
                  <a:chExt cx="2864" cy="2720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/>
                <p:cNvGrpSpPr/>
                <p:nvPr/>
              </p:nvGrpSpPr>
              <p:grpSpPr>
                <a:xfrm rot="10800000">
                  <a:off x="13204" y="7343"/>
                  <a:ext cx="511" cy="635"/>
                  <a:chOff x="327" y="299"/>
                  <a:chExt cx="2864" cy="272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 rot="5400000">
                  <a:off x="13187" y="6212"/>
                  <a:ext cx="588" cy="511"/>
                  <a:chOff x="327" y="299"/>
                  <a:chExt cx="2864" cy="2720"/>
                </a:xfrm>
              </p:grpSpPr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/>
                <p:cNvGrpSpPr/>
                <p:nvPr/>
              </p:nvGrpSpPr>
              <p:grpSpPr>
                <a:xfrm rot="16200000">
                  <a:off x="11711" y="7387"/>
                  <a:ext cx="602" cy="537"/>
                  <a:chOff x="327" y="299"/>
                  <a:chExt cx="2864" cy="2720"/>
                </a:xfrm>
              </p:grpSpPr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 49"/>
              <p:cNvGrpSpPr/>
              <p:nvPr/>
            </p:nvGrpSpPr>
            <p:grpSpPr>
              <a:xfrm>
                <a:off x="264" y="278"/>
                <a:ext cx="2715" cy="2721"/>
                <a:chOff x="327" y="299"/>
                <a:chExt cx="2715" cy="2721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373" y="299"/>
                  <a:ext cx="266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6186" y="254"/>
                <a:ext cx="2632" cy="2727"/>
                <a:chOff x="327" y="293"/>
                <a:chExt cx="2632" cy="2727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373" y="293"/>
                  <a:ext cx="2586" cy="23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 rot="16200000">
                <a:off x="410" y="7947"/>
                <a:ext cx="2506" cy="2726"/>
                <a:chOff x="327" y="294"/>
                <a:chExt cx="2506" cy="272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373" y="294"/>
                  <a:ext cx="2460" cy="22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 rot="10800000">
                <a:off x="15996" y="7971"/>
                <a:ext cx="2869" cy="2531"/>
                <a:chOff x="323" y="299"/>
                <a:chExt cx="2869" cy="2531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373" y="299"/>
                  <a:ext cx="281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323" y="323"/>
                  <a:ext cx="4" cy="250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494" y="518"/>
              <a:ext cx="2318" cy="328"/>
              <a:chOff x="431" y="497"/>
              <a:chExt cx="2318" cy="32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31" y="497"/>
                <a:ext cx="317" cy="3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/>
              </a:p>
            </p:txBody>
          </p:sp>
          <p:sp>
            <p:nvSpPr>
              <p:cNvPr id="77" name="Google Shape;367;p41"/>
              <p:cNvSpPr txBox="1"/>
              <p:nvPr/>
            </p:nvSpPr>
            <p:spPr>
              <a:xfrm>
                <a:off x="749" y="539"/>
                <a:ext cx="2000" cy="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Barlow"/>
                  <a:buNone/>
                  <a:defRPr sz="16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GB" sz="2000" b="1">
                    <a:solidFill>
                      <a:schemeClr val="tx1"/>
                    </a:solidFill>
                    <a:latin typeface="Bahnschrift Condensed" panose="020B0502040204020203" charset="0"/>
                    <a:cs typeface="Bahnschrift Condensed" panose="020B0502040204020203" charset="0"/>
                  </a:rPr>
                  <a:t>REC</a:t>
                </a:r>
                <a:endParaRPr lang="en-IN" altLang="en-GB" sz="20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2448560" y="4040505"/>
            <a:ext cx="4832985" cy="585470"/>
            <a:chOff x="2732" y="4483"/>
            <a:chExt cx="7611" cy="922"/>
          </a:xfrm>
        </p:grpSpPr>
        <p:sp>
          <p:nvSpPr>
            <p:cNvPr id="3" name="Google Shape;367;p41"/>
            <p:cNvSpPr txBox="1"/>
            <p:nvPr/>
          </p:nvSpPr>
          <p:spPr>
            <a:xfrm>
              <a:off x="4840" y="4773"/>
              <a:ext cx="5503" cy="4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Barlow"/>
                <a:buNone/>
                <a:defRPr sz="16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L="914400" marR="0" lvl="1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L="1371600" marR="0" lvl="2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L="1828800" marR="0" lvl="3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L="2286000" marR="0" lvl="4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L="2743200" marR="0" lvl="5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L="3200400" marR="0" lvl="6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L="3657600" marR="0" lvl="7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L="4114800" marR="0" lvl="8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altLang="en-GB" sz="2400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rPr>
                <a:t>MR.V.VEERESH.,ME</a:t>
              </a:r>
              <a:endParaRPr lang="en-IN" altLang="en-GB" sz="24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endParaRPr>
            </a:p>
          </p:txBody>
        </p:sp>
        <p:sp>
          <p:nvSpPr>
            <p:cNvPr id="4" name="Google Shape;367;p41"/>
            <p:cNvSpPr txBox="1"/>
            <p:nvPr/>
          </p:nvSpPr>
          <p:spPr>
            <a:xfrm>
              <a:off x="2732" y="4483"/>
              <a:ext cx="2754" cy="9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Barlow"/>
                <a:buNone/>
                <a:defRPr sz="16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L="914400" marR="0" lvl="1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L="1371600" marR="0" lvl="2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L="1828800" marR="0" lvl="3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L="2286000" marR="0" lvl="4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L="2743200" marR="0" lvl="5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L="3200400" marR="0" lvl="6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L="3657600" marR="0" lvl="7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L="4114800" marR="0" lvl="8" indent="-330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arlow"/>
                <a:buNone/>
                <a:defRPr sz="1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altLang="en-GB" sz="24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rPr>
                <a:t>GUIDE :</a:t>
              </a:r>
              <a:endParaRPr lang="en-IN" altLang="en-GB" sz="2400" b="1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0" name="Group 79"/>
          <p:cNvGrpSpPr/>
          <p:nvPr/>
        </p:nvGrpSpPr>
        <p:grpSpPr>
          <a:xfrm>
            <a:off x="167640" y="176530"/>
            <a:ext cx="11811000" cy="6530340"/>
            <a:chOff x="264" y="278"/>
            <a:chExt cx="18600" cy="10284"/>
          </a:xfrm>
        </p:grpSpPr>
        <p:grpSp>
          <p:nvGrpSpPr>
            <p:cNvPr id="79" name="Group 78"/>
            <p:cNvGrpSpPr/>
            <p:nvPr/>
          </p:nvGrpSpPr>
          <p:grpSpPr>
            <a:xfrm>
              <a:off x="264" y="278"/>
              <a:ext cx="18601" cy="10285"/>
              <a:chOff x="264" y="278"/>
              <a:chExt cx="18601" cy="10285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8242" y="4591"/>
                <a:ext cx="1755" cy="1662"/>
                <a:chOff x="11725" y="6168"/>
                <a:chExt cx="2011" cy="1809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1725" y="6168"/>
                  <a:ext cx="556" cy="630"/>
                  <a:chOff x="327" y="299"/>
                  <a:chExt cx="2864" cy="2720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/>
                <p:cNvGrpSpPr/>
                <p:nvPr/>
              </p:nvGrpSpPr>
              <p:grpSpPr>
                <a:xfrm rot="10800000">
                  <a:off x="13204" y="7343"/>
                  <a:ext cx="511" cy="635"/>
                  <a:chOff x="327" y="299"/>
                  <a:chExt cx="2864" cy="272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 rot="5400000">
                  <a:off x="13187" y="6212"/>
                  <a:ext cx="588" cy="511"/>
                  <a:chOff x="327" y="299"/>
                  <a:chExt cx="2864" cy="2720"/>
                </a:xfrm>
              </p:grpSpPr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/>
                <p:cNvGrpSpPr/>
                <p:nvPr/>
              </p:nvGrpSpPr>
              <p:grpSpPr>
                <a:xfrm rot="16200000">
                  <a:off x="11711" y="7387"/>
                  <a:ext cx="602" cy="537"/>
                  <a:chOff x="327" y="299"/>
                  <a:chExt cx="2864" cy="2720"/>
                </a:xfrm>
              </p:grpSpPr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 49"/>
              <p:cNvGrpSpPr/>
              <p:nvPr/>
            </p:nvGrpSpPr>
            <p:grpSpPr>
              <a:xfrm>
                <a:off x="264" y="278"/>
                <a:ext cx="2715" cy="2721"/>
                <a:chOff x="327" y="299"/>
                <a:chExt cx="2715" cy="2721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373" y="299"/>
                  <a:ext cx="266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6186" y="254"/>
                <a:ext cx="2632" cy="2727"/>
                <a:chOff x="327" y="293"/>
                <a:chExt cx="2632" cy="2727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373" y="293"/>
                  <a:ext cx="2586" cy="23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 rot="16200000">
                <a:off x="410" y="7947"/>
                <a:ext cx="2506" cy="2726"/>
                <a:chOff x="327" y="294"/>
                <a:chExt cx="2506" cy="272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373" y="294"/>
                  <a:ext cx="2460" cy="22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 rot="10800000">
                <a:off x="15996" y="7971"/>
                <a:ext cx="2869" cy="2531"/>
                <a:chOff x="323" y="299"/>
                <a:chExt cx="2869" cy="2531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373" y="299"/>
                  <a:ext cx="281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323" y="323"/>
                  <a:ext cx="4" cy="250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494" y="518"/>
              <a:ext cx="2318" cy="328"/>
              <a:chOff x="431" y="497"/>
              <a:chExt cx="2318" cy="32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31" y="497"/>
                <a:ext cx="317" cy="3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/>
              </a:p>
            </p:txBody>
          </p:sp>
          <p:sp>
            <p:nvSpPr>
              <p:cNvPr id="77" name="Google Shape;367;p41"/>
              <p:cNvSpPr txBox="1"/>
              <p:nvPr/>
            </p:nvSpPr>
            <p:spPr>
              <a:xfrm>
                <a:off x="749" y="539"/>
                <a:ext cx="2000" cy="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Barlow"/>
                  <a:buNone/>
                  <a:defRPr sz="16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GB" sz="2000" b="1">
                    <a:solidFill>
                      <a:schemeClr val="tx1"/>
                    </a:solidFill>
                    <a:latin typeface="Bahnschrift Condensed" panose="020B0502040204020203" charset="0"/>
                    <a:cs typeface="Bahnschrift Condensed" panose="020B0502040204020203" charset="0"/>
                  </a:rPr>
                  <a:t>REC</a:t>
                </a:r>
                <a:endParaRPr lang="en-IN" altLang="en-GB" sz="20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endParaRPr>
              </a:p>
            </p:txBody>
          </p:sp>
        </p:grpSp>
      </p:grpSp>
      <p:sp>
        <p:nvSpPr>
          <p:cNvPr id="4" name="Text Box 3"/>
          <p:cNvSpPr txBox="1"/>
          <p:nvPr/>
        </p:nvSpPr>
        <p:spPr>
          <a:xfrm>
            <a:off x="1146810" y="1591310"/>
            <a:ext cx="9726930" cy="4420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&gt;&gt;</a:t>
            </a:r>
            <a:r>
              <a:rPr lang="en-IN" altLang="en-GB" sz="3200"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 </a:t>
            </a:r>
            <a:r>
              <a:rPr lang="en-GB" sz="3200"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Being easy to install and operate</a:t>
            </a:r>
            <a:endParaRPr lang="en-GB" sz="3200">
              <a:latin typeface="Bahnschrift Condensed" panose="020B0502040204020203" charset="0"/>
              <a:cs typeface="Bahnschrift Condensed" panose="020B0502040204020203" charset="0"/>
              <a:sym typeface="+mn-ea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&gt;&gt;</a:t>
            </a:r>
            <a:r>
              <a:rPr lang="en-IN" altLang="en-GB" sz="3200"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 </a:t>
            </a:r>
            <a:r>
              <a:rPr lang="en-GB" sz="3200"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Being compatible and adaptable with</a:t>
            </a:r>
            <a:r>
              <a:rPr lang="en-IN" altLang="en-GB" sz="3200"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 </a:t>
            </a:r>
            <a:r>
              <a:rPr lang="en-GB" sz="3200"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existing CCTV systems</a:t>
            </a:r>
            <a:endParaRPr lang="en-GB" sz="3200">
              <a:latin typeface="Bahnschrift Condensed" panose="020B0502040204020203" charset="0"/>
              <a:cs typeface="Bahnschrift Condensed" panose="020B0502040204020203" charset="0"/>
              <a:sym typeface="+mn-ea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&gt;&gt; </a:t>
            </a:r>
            <a:r>
              <a:rPr lang="en-GB" sz="3200"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Being cost-effective and energy-efficient</a:t>
            </a:r>
            <a:endParaRPr 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altLang="en-GB" sz="3200">
              <a:latin typeface="Bahnschrift Condensed" panose="020B0502040204020203" charset="0"/>
              <a:cs typeface="Bahnschrift Condensed" panose="020B0502040204020203" charset="0"/>
              <a:sym typeface="+mn-ea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&gt;&gt; </a:t>
            </a:r>
            <a:r>
              <a:rPr lang="en-GB" sz="3200"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Being scalable and flexible for different settings and scenarios</a:t>
            </a:r>
            <a:endParaRPr lang="en-GB" altLang="en-US" sz="3200">
              <a:latin typeface="Bahnschrift Condensed" panose="020B0502040204020203" charset="0"/>
              <a:cs typeface="Bahnschrift Condensed" panose="020B0502040204020203" charset="0"/>
              <a:sym typeface="+mn-ea"/>
            </a:endParaRPr>
          </a:p>
        </p:txBody>
      </p:sp>
      <p:sp>
        <p:nvSpPr>
          <p:cNvPr id="412" name="Google Shape;412;p44"/>
          <p:cNvSpPr txBox="1"/>
          <p:nvPr/>
        </p:nvSpPr>
        <p:spPr>
          <a:xfrm>
            <a:off x="429260" y="537210"/>
            <a:ext cx="3398520" cy="762635"/>
          </a:xfrm>
          <a:prstGeom prst="rect">
            <a:avLst/>
          </a:prstGeom>
          <a:noFill/>
          <a:ln>
            <a:noFill/>
          </a:ln>
          <a:effectLst>
            <a:outerShdw blurRad="57150" dist="19050" dir="4680000" algn="bl" rotWithShape="0">
              <a:srgbClr val="000000">
                <a:alpha val="25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ugaz One"/>
              <a:buNone/>
              <a:defRPr sz="4500" b="0" i="0" u="none" strike="noStrike" cap="none">
                <a:solidFill>
                  <a:schemeClr val="l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ADVANTAGES  </a:t>
            </a:r>
            <a:endParaRPr lang="en-IN" altLang="en-GB" sz="3200" b="1" u="sng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0" name="Group 79"/>
          <p:cNvGrpSpPr/>
          <p:nvPr/>
        </p:nvGrpSpPr>
        <p:grpSpPr>
          <a:xfrm>
            <a:off x="167640" y="176530"/>
            <a:ext cx="11811000" cy="6530340"/>
            <a:chOff x="264" y="278"/>
            <a:chExt cx="18600" cy="10284"/>
          </a:xfrm>
        </p:grpSpPr>
        <p:grpSp>
          <p:nvGrpSpPr>
            <p:cNvPr id="79" name="Group 78"/>
            <p:cNvGrpSpPr/>
            <p:nvPr/>
          </p:nvGrpSpPr>
          <p:grpSpPr>
            <a:xfrm>
              <a:off x="264" y="278"/>
              <a:ext cx="18601" cy="10285"/>
              <a:chOff x="264" y="278"/>
              <a:chExt cx="18601" cy="10285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8242" y="4591"/>
                <a:ext cx="1755" cy="1662"/>
                <a:chOff x="11725" y="6168"/>
                <a:chExt cx="2011" cy="1809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1725" y="6168"/>
                  <a:ext cx="556" cy="630"/>
                  <a:chOff x="327" y="299"/>
                  <a:chExt cx="2864" cy="2720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/>
                <p:cNvGrpSpPr/>
                <p:nvPr/>
              </p:nvGrpSpPr>
              <p:grpSpPr>
                <a:xfrm rot="10800000">
                  <a:off x="13204" y="7343"/>
                  <a:ext cx="511" cy="635"/>
                  <a:chOff x="327" y="299"/>
                  <a:chExt cx="2864" cy="272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 rot="5400000">
                  <a:off x="13187" y="6212"/>
                  <a:ext cx="588" cy="511"/>
                  <a:chOff x="327" y="299"/>
                  <a:chExt cx="2864" cy="2720"/>
                </a:xfrm>
              </p:grpSpPr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/>
                <p:cNvGrpSpPr/>
                <p:nvPr/>
              </p:nvGrpSpPr>
              <p:grpSpPr>
                <a:xfrm rot="16200000">
                  <a:off x="11711" y="7387"/>
                  <a:ext cx="602" cy="537"/>
                  <a:chOff x="327" y="299"/>
                  <a:chExt cx="2864" cy="2720"/>
                </a:xfrm>
              </p:grpSpPr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 49"/>
              <p:cNvGrpSpPr/>
              <p:nvPr/>
            </p:nvGrpSpPr>
            <p:grpSpPr>
              <a:xfrm>
                <a:off x="264" y="278"/>
                <a:ext cx="2715" cy="2721"/>
                <a:chOff x="327" y="299"/>
                <a:chExt cx="2715" cy="2721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373" y="299"/>
                  <a:ext cx="266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6186" y="254"/>
                <a:ext cx="2632" cy="2727"/>
                <a:chOff x="327" y="293"/>
                <a:chExt cx="2632" cy="2727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373" y="293"/>
                  <a:ext cx="2586" cy="23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 rot="16200000">
                <a:off x="410" y="7947"/>
                <a:ext cx="2506" cy="2726"/>
                <a:chOff x="327" y="294"/>
                <a:chExt cx="2506" cy="272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373" y="294"/>
                  <a:ext cx="2460" cy="22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 rot="10800000">
                <a:off x="15996" y="7971"/>
                <a:ext cx="2869" cy="2531"/>
                <a:chOff x="323" y="299"/>
                <a:chExt cx="2869" cy="2531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373" y="299"/>
                  <a:ext cx="281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323" y="323"/>
                  <a:ext cx="4" cy="250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494" y="518"/>
              <a:ext cx="2318" cy="328"/>
              <a:chOff x="431" y="497"/>
              <a:chExt cx="2318" cy="32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31" y="497"/>
                <a:ext cx="317" cy="3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/>
              </a:p>
            </p:txBody>
          </p:sp>
          <p:sp>
            <p:nvSpPr>
              <p:cNvPr id="77" name="Google Shape;367;p41"/>
              <p:cNvSpPr txBox="1"/>
              <p:nvPr/>
            </p:nvSpPr>
            <p:spPr>
              <a:xfrm>
                <a:off x="749" y="539"/>
                <a:ext cx="2000" cy="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Barlow"/>
                  <a:buNone/>
                  <a:defRPr sz="16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GB" sz="2000" b="1">
                    <a:solidFill>
                      <a:schemeClr val="tx1"/>
                    </a:solidFill>
                    <a:latin typeface="Bahnschrift Condensed" panose="020B0502040204020203" charset="0"/>
                    <a:cs typeface="Bahnschrift Condensed" panose="020B0502040204020203" charset="0"/>
                  </a:rPr>
                  <a:t>REC</a:t>
                </a:r>
                <a:endParaRPr lang="en-IN" altLang="en-GB" sz="20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endParaRPr>
              </a:p>
            </p:txBody>
          </p:sp>
        </p:grpSp>
      </p:grpSp>
      <p:sp>
        <p:nvSpPr>
          <p:cNvPr id="4" name="Google Shape;412;p44"/>
          <p:cNvSpPr txBox="1"/>
          <p:nvPr/>
        </p:nvSpPr>
        <p:spPr>
          <a:xfrm>
            <a:off x="429260" y="537210"/>
            <a:ext cx="3398520" cy="762635"/>
          </a:xfrm>
          <a:prstGeom prst="rect">
            <a:avLst/>
          </a:prstGeom>
          <a:noFill/>
          <a:ln>
            <a:noFill/>
          </a:ln>
          <a:effectLst>
            <a:outerShdw blurRad="57150" dist="19050" dir="4680000" algn="bl" rotWithShape="0">
              <a:srgbClr val="000000">
                <a:alpha val="25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ugaz One"/>
              <a:buNone/>
              <a:defRPr sz="4500" b="0" i="0" u="none" strike="noStrike" cap="none">
                <a:solidFill>
                  <a:schemeClr val="l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CONCLUSION  </a:t>
            </a:r>
            <a:endParaRPr lang="en-IN" altLang="en-GB" sz="3200" b="1" u="sng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167640" y="1724025"/>
            <a:ext cx="11672570" cy="41725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In conclusion, </a:t>
            </a:r>
            <a:r>
              <a:rPr lang="en-IN" altLang="en-GB" sz="28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S.A.F.E.G.E.N</a:t>
            </a:r>
            <a:r>
              <a:rPr lang="en-IN" alt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represents a significant advancement in fire detection technology. By combining autonomous camera surveillance, it not only identifies fire incidents swiftly but also facilitates a rapid response through its seamless integration with existing security infrastructure and direct communication with emergency services. </a:t>
            </a:r>
            <a:endParaRPr lang="en-IN" altLang="en-GB" sz="28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altLang="en-GB" sz="28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This system stands out as a versatile and adaptable innovation that promises to significantly bolster fire safety measures.</a:t>
            </a:r>
            <a:endParaRPr lang="en-GB" sz="28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:\Users\suman\Downloads\1076917.jpg1076917"/>
          <p:cNvPicPr>
            <a:picLocks noChangeAspect="1"/>
          </p:cNvPicPr>
          <p:nvPr/>
        </p:nvPicPr>
        <p:blipFill>
          <a:blip r:embed="rId1"/>
          <a:srcRect t="5002" b="5002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412" name="Google Shape;412;p44"/>
          <p:cNvSpPr txBox="1"/>
          <p:nvPr/>
        </p:nvSpPr>
        <p:spPr>
          <a:xfrm>
            <a:off x="8550910" y="5297805"/>
            <a:ext cx="3625850" cy="1243330"/>
          </a:xfrm>
          <a:prstGeom prst="rect">
            <a:avLst/>
          </a:prstGeom>
          <a:noFill/>
          <a:ln>
            <a:noFill/>
          </a:ln>
          <a:effectLst>
            <a:outerShdw blurRad="57150" dist="19050" dir="4680000" algn="bl" rotWithShape="0">
              <a:srgbClr val="000000">
                <a:alpha val="25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4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ANY </a:t>
            </a:r>
            <a:endParaRPr lang="en-IN" altLang="en-GB" sz="4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4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QUERIES ? </a:t>
            </a:r>
            <a:endParaRPr lang="en-IN" altLang="en-GB" sz="4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2" name="Google Shape;412;p44"/>
          <p:cNvSpPr txBox="1"/>
          <p:nvPr/>
        </p:nvSpPr>
        <p:spPr>
          <a:xfrm>
            <a:off x="358775" y="555625"/>
            <a:ext cx="4446905" cy="762635"/>
          </a:xfrm>
          <a:prstGeom prst="rect">
            <a:avLst/>
          </a:prstGeom>
          <a:noFill/>
          <a:ln>
            <a:noFill/>
          </a:ln>
          <a:effectLst>
            <a:outerShdw blurRad="57150" dist="19050" dir="4680000" algn="bl" rotWithShape="0">
              <a:srgbClr val="000000">
                <a:alpha val="25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PROBLEM STATEMENT </a:t>
            </a:r>
            <a:endParaRPr lang="en-IN" altLang="en-GB" sz="3200" b="1" u="sng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523875" y="3142615"/>
            <a:ext cx="10853420" cy="3256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       </a:t>
            </a:r>
            <a:r>
              <a:rPr lang="en-IN" altLang="en-GB" sz="3600">
                <a:solidFill>
                  <a:schemeClr val="tx1"/>
                </a:solidFill>
                <a:effectLst/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” Small spark can escalate into disaster ”</a:t>
            </a:r>
            <a:endParaRPr lang="en-IN" altLang="en-GB" sz="3600">
              <a:solidFill>
                <a:schemeClr val="tx1"/>
              </a:solidFill>
              <a:effectLst/>
              <a:latin typeface="Bahnschrift Condensed" panose="020B0502040204020203" charset="0"/>
              <a:cs typeface="Bahnschrift Condensed" panose="020B0502040204020203" charset="0"/>
              <a:sym typeface="+mn-ea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altLang="en-GB" sz="3600">
              <a:solidFill>
                <a:schemeClr val="tx1"/>
              </a:solidFill>
              <a:effectLst/>
              <a:latin typeface="Bahnschrift Condensed" panose="020B0502040204020203" charset="0"/>
              <a:cs typeface="Bahnschrift Condensed" panose="020B0502040204020203" charset="0"/>
              <a:sym typeface="+mn-ea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600">
                <a:solidFill>
                  <a:schemeClr val="tx1"/>
                </a:solidFill>
                <a:effectLst/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The DFS’s yearly data reveals that in 2023, fire calamities resulted in 59 deaths and 689 injuries. Additionally, during evacuation, the panic-induced rush adversely impacted several peoples.</a:t>
            </a:r>
            <a:endParaRPr lang="en-IN" altLang="en-GB" sz="3600">
              <a:solidFill>
                <a:schemeClr val="tx1"/>
              </a:solidFill>
              <a:effectLst/>
              <a:latin typeface="Bahnschrift Condensed" panose="020B0502040204020203" charset="0"/>
              <a:cs typeface="Bahnschrift Condensed" panose="020B0502040204020203" charset="0"/>
              <a:sym typeface="+mn-ea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600">
                <a:solidFill>
                  <a:schemeClr val="tx1"/>
                </a:solidFill>
                <a:effectLst/>
                <a:latin typeface="Bahnschrift Condensed" panose="020B0502040204020203" charset="0"/>
                <a:cs typeface="Bahnschrift Condensed" panose="020B0502040204020203" charset="0"/>
                <a:sym typeface="+mn-ea"/>
              </a:rPr>
              <a:t>    </a:t>
            </a:r>
            <a:endParaRPr lang="en-IN" altLang="en-GB" sz="3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167640" y="176530"/>
            <a:ext cx="11811000" cy="6530340"/>
            <a:chOff x="264" y="278"/>
            <a:chExt cx="18600" cy="10284"/>
          </a:xfrm>
        </p:grpSpPr>
        <p:grpSp>
          <p:nvGrpSpPr>
            <p:cNvPr id="6" name="Group 5"/>
            <p:cNvGrpSpPr/>
            <p:nvPr/>
          </p:nvGrpSpPr>
          <p:grpSpPr>
            <a:xfrm>
              <a:off x="264" y="278"/>
              <a:ext cx="18601" cy="10285"/>
              <a:chOff x="264" y="278"/>
              <a:chExt cx="18601" cy="1028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242" y="4591"/>
                <a:ext cx="1755" cy="1662"/>
                <a:chOff x="11725" y="6168"/>
                <a:chExt cx="2011" cy="1809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1725" y="6168"/>
                  <a:ext cx="556" cy="630"/>
                  <a:chOff x="327" y="299"/>
                  <a:chExt cx="2864" cy="2720"/>
                </a:xfrm>
              </p:grpSpPr>
              <p:cxnSp>
                <p:nvCxnSpPr>
                  <p:cNvPr id="9" name="Straight Connector 8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 rot="10800000">
                  <a:off x="13204" y="7343"/>
                  <a:ext cx="511" cy="635"/>
                  <a:chOff x="327" y="299"/>
                  <a:chExt cx="2864" cy="2720"/>
                </a:xfrm>
              </p:grpSpPr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 rot="5400000">
                  <a:off x="13187" y="6212"/>
                  <a:ext cx="588" cy="511"/>
                  <a:chOff x="327" y="299"/>
                  <a:chExt cx="2864" cy="2720"/>
                </a:xfrm>
              </p:grpSpPr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 rot="16200000">
                  <a:off x="11711" y="7387"/>
                  <a:ext cx="602" cy="537"/>
                  <a:chOff x="327" y="299"/>
                  <a:chExt cx="2864" cy="2720"/>
                </a:xfrm>
              </p:grpSpPr>
              <p:cxnSp>
                <p:nvCxnSpPr>
                  <p:cNvPr id="18" name="Straight Connector 17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264" y="278"/>
                <a:ext cx="2715" cy="2721"/>
                <a:chOff x="327" y="299"/>
                <a:chExt cx="2715" cy="2721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373" y="299"/>
                  <a:ext cx="266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 rot="5400000">
                <a:off x="16186" y="254"/>
                <a:ext cx="2632" cy="2727"/>
                <a:chOff x="327" y="293"/>
                <a:chExt cx="2632" cy="2727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373" y="293"/>
                  <a:ext cx="2586" cy="23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 rot="16200000">
                <a:off x="410" y="7947"/>
                <a:ext cx="2506" cy="2726"/>
                <a:chOff x="327" y="294"/>
                <a:chExt cx="2506" cy="2726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373" y="294"/>
                  <a:ext cx="2460" cy="22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15996" y="7971"/>
                <a:ext cx="2869" cy="2531"/>
                <a:chOff x="323" y="299"/>
                <a:chExt cx="2869" cy="2531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73" y="299"/>
                  <a:ext cx="281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323" y="323"/>
                  <a:ext cx="4" cy="250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494" y="518"/>
              <a:ext cx="2318" cy="328"/>
              <a:chOff x="431" y="497"/>
              <a:chExt cx="2318" cy="32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31" y="497"/>
                <a:ext cx="317" cy="3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/>
              </a:p>
            </p:txBody>
          </p:sp>
          <p:sp>
            <p:nvSpPr>
              <p:cNvPr id="77" name="Google Shape;367;p41"/>
              <p:cNvSpPr txBox="1"/>
              <p:nvPr/>
            </p:nvSpPr>
            <p:spPr>
              <a:xfrm>
                <a:off x="749" y="539"/>
                <a:ext cx="2000" cy="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Barlow"/>
                  <a:buNone/>
                  <a:defRPr sz="16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GB" sz="2000" b="1">
                    <a:solidFill>
                      <a:schemeClr val="tx1"/>
                    </a:solidFill>
                    <a:latin typeface="Bahnschrift Condensed" panose="020B0502040204020203" charset="0"/>
                    <a:cs typeface="Bahnschrift Condensed" panose="020B0502040204020203" charset="0"/>
                  </a:rPr>
                  <a:t>REC</a:t>
                </a:r>
                <a:endParaRPr lang="en-IN" altLang="en-GB" sz="20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2" name="Google Shape;412;p44"/>
          <p:cNvSpPr txBox="1"/>
          <p:nvPr/>
        </p:nvSpPr>
        <p:spPr>
          <a:xfrm>
            <a:off x="353060" y="515620"/>
            <a:ext cx="3398520" cy="762635"/>
          </a:xfrm>
          <a:prstGeom prst="rect">
            <a:avLst/>
          </a:prstGeom>
          <a:noFill/>
          <a:ln>
            <a:noFill/>
          </a:ln>
          <a:effectLst>
            <a:outerShdw blurRad="57150" dist="19050" dir="4680000" algn="bl" rotWithShape="0">
              <a:srgbClr val="000000">
                <a:alpha val="25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ugaz One"/>
              <a:buNone/>
              <a:defRPr sz="4500" b="0" i="0" u="none" strike="noStrike" cap="none">
                <a:solidFill>
                  <a:schemeClr val="l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ABSTRACT </a:t>
            </a:r>
            <a:endParaRPr lang="en-IN" altLang="en-GB" sz="3200" b="1" u="sng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sp>
        <p:nvSpPr>
          <p:cNvPr id="413" name="Google Shape;413;p44"/>
          <p:cNvSpPr txBox="1"/>
          <p:nvPr>
            <p:ph type="subTitle" idx="4294967295"/>
          </p:nvPr>
        </p:nvSpPr>
        <p:spPr>
          <a:xfrm>
            <a:off x="701675" y="1703705"/>
            <a:ext cx="10626725" cy="4312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IN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b="1">
                <a:solidFill>
                  <a:schemeClr val="tx2">
                    <a:lumMod val="7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 </a:t>
            </a:r>
            <a:r>
              <a:rPr lang="en-GB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S.A.F.E.G.E.N</a:t>
            </a:r>
            <a:r>
              <a:rPr lang="en-GB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is a cutting-edge fire detection system. It operates autonomously using a camera , excelling in fire recognition. It captures incident images, sends immediate SMS alerts, and detailed emails with photos. </a:t>
            </a:r>
            <a:endParaRPr lang="en-GB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marL="8001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GB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IN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</a:t>
            </a:r>
            <a:r>
              <a:rPr lang="en-GB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Adaptable to larger environments, it integrates with existing CCTV systems. Its</a:t>
            </a:r>
            <a:r>
              <a:rPr lang="en-IN" altLang="en-GB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</a:t>
            </a:r>
            <a:r>
              <a:rPr lang="en-GB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aiding emergency services. </a:t>
            </a:r>
            <a:r>
              <a:rPr lang="en-GB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S.A.F.E.G.E.N</a:t>
            </a:r>
            <a:r>
              <a:rPr lang="en-GB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is a proven solution that enhances fire safety.</a:t>
            </a:r>
            <a:endParaRPr lang="en-GB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167640" y="176530"/>
            <a:ext cx="11811000" cy="6530340"/>
            <a:chOff x="264" y="278"/>
            <a:chExt cx="18600" cy="10284"/>
          </a:xfrm>
        </p:grpSpPr>
        <p:grpSp>
          <p:nvGrpSpPr>
            <p:cNvPr id="79" name="Group 78"/>
            <p:cNvGrpSpPr/>
            <p:nvPr/>
          </p:nvGrpSpPr>
          <p:grpSpPr>
            <a:xfrm>
              <a:off x="264" y="278"/>
              <a:ext cx="18601" cy="10285"/>
              <a:chOff x="264" y="278"/>
              <a:chExt cx="18601" cy="10285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8242" y="4591"/>
                <a:ext cx="1755" cy="1662"/>
                <a:chOff x="11725" y="6168"/>
                <a:chExt cx="2011" cy="1809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1725" y="6168"/>
                  <a:ext cx="556" cy="630"/>
                  <a:chOff x="327" y="299"/>
                  <a:chExt cx="2864" cy="2720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/>
                <p:cNvGrpSpPr/>
                <p:nvPr/>
              </p:nvGrpSpPr>
              <p:grpSpPr>
                <a:xfrm rot="10800000">
                  <a:off x="13204" y="7343"/>
                  <a:ext cx="511" cy="635"/>
                  <a:chOff x="327" y="299"/>
                  <a:chExt cx="2864" cy="272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 rot="5400000">
                  <a:off x="13187" y="6212"/>
                  <a:ext cx="588" cy="511"/>
                  <a:chOff x="327" y="299"/>
                  <a:chExt cx="2864" cy="2720"/>
                </a:xfrm>
              </p:grpSpPr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/>
                <p:cNvGrpSpPr/>
                <p:nvPr/>
              </p:nvGrpSpPr>
              <p:grpSpPr>
                <a:xfrm rot="16200000">
                  <a:off x="11711" y="7387"/>
                  <a:ext cx="602" cy="537"/>
                  <a:chOff x="327" y="299"/>
                  <a:chExt cx="2864" cy="2720"/>
                </a:xfrm>
              </p:grpSpPr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 49"/>
              <p:cNvGrpSpPr/>
              <p:nvPr/>
            </p:nvGrpSpPr>
            <p:grpSpPr>
              <a:xfrm>
                <a:off x="264" y="278"/>
                <a:ext cx="2715" cy="2721"/>
                <a:chOff x="327" y="299"/>
                <a:chExt cx="2715" cy="2721"/>
              </a:xfrm>
            </p:grpSpPr>
            <p:cxnSp>
              <p:nvCxnSpPr>
                <p:cNvPr id="4" name="Straight Connector 3"/>
                <p:cNvCxnSpPr/>
                <p:nvPr/>
              </p:nvCxnSpPr>
              <p:spPr>
                <a:xfrm flipV="1">
                  <a:off x="373" y="299"/>
                  <a:ext cx="266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6186" y="254"/>
                <a:ext cx="2632" cy="2727"/>
                <a:chOff x="327" y="293"/>
                <a:chExt cx="2632" cy="2727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373" y="293"/>
                  <a:ext cx="2586" cy="23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 rot="16200000">
                <a:off x="410" y="7947"/>
                <a:ext cx="2506" cy="2726"/>
                <a:chOff x="327" y="294"/>
                <a:chExt cx="2506" cy="272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373" y="294"/>
                  <a:ext cx="2460" cy="22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 rot="10800000">
                <a:off x="15996" y="7971"/>
                <a:ext cx="2869" cy="2531"/>
                <a:chOff x="323" y="299"/>
                <a:chExt cx="2869" cy="2531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373" y="299"/>
                  <a:ext cx="281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323" y="323"/>
                  <a:ext cx="4" cy="250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494" y="518"/>
              <a:ext cx="2318" cy="328"/>
              <a:chOff x="431" y="497"/>
              <a:chExt cx="2318" cy="32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31" y="497"/>
                <a:ext cx="317" cy="3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/>
              </a:p>
            </p:txBody>
          </p:sp>
          <p:sp>
            <p:nvSpPr>
              <p:cNvPr id="77" name="Google Shape;367;p41"/>
              <p:cNvSpPr txBox="1"/>
              <p:nvPr/>
            </p:nvSpPr>
            <p:spPr>
              <a:xfrm>
                <a:off x="749" y="539"/>
                <a:ext cx="2000" cy="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Barlow"/>
                  <a:buNone/>
                  <a:defRPr sz="16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GB" sz="2000" b="1">
                    <a:solidFill>
                      <a:schemeClr val="tx1"/>
                    </a:solidFill>
                    <a:latin typeface="Bahnschrift Condensed" panose="020B0502040204020203" charset="0"/>
                    <a:cs typeface="Bahnschrift Condensed" panose="020B0502040204020203" charset="0"/>
                  </a:rPr>
                  <a:t>REC</a:t>
                </a:r>
                <a:endParaRPr lang="en-IN" altLang="en-GB" sz="20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3"/>
          <p:cNvGrpSpPr/>
          <p:nvPr/>
        </p:nvGrpSpPr>
        <p:grpSpPr>
          <a:xfrm>
            <a:off x="167640" y="176530"/>
            <a:ext cx="11811000" cy="6530340"/>
            <a:chOff x="264" y="278"/>
            <a:chExt cx="18600" cy="10284"/>
          </a:xfrm>
        </p:grpSpPr>
        <p:grpSp>
          <p:nvGrpSpPr>
            <p:cNvPr id="5" name="Group 4"/>
            <p:cNvGrpSpPr/>
            <p:nvPr/>
          </p:nvGrpSpPr>
          <p:grpSpPr>
            <a:xfrm>
              <a:off x="264" y="278"/>
              <a:ext cx="18601" cy="10285"/>
              <a:chOff x="264" y="278"/>
              <a:chExt cx="18601" cy="1028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8242" y="4591"/>
                <a:ext cx="1755" cy="1662"/>
                <a:chOff x="11725" y="6168"/>
                <a:chExt cx="2011" cy="1809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11725" y="6168"/>
                  <a:ext cx="556" cy="630"/>
                  <a:chOff x="327" y="299"/>
                  <a:chExt cx="2864" cy="2720"/>
                </a:xfrm>
              </p:grpSpPr>
              <p:cxnSp>
                <p:nvCxnSpPr>
                  <p:cNvPr id="8" name="Straight Connector 7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" name="Group 9"/>
                <p:cNvGrpSpPr/>
                <p:nvPr/>
              </p:nvGrpSpPr>
              <p:grpSpPr>
                <a:xfrm rot="10800000">
                  <a:off x="13204" y="7343"/>
                  <a:ext cx="511" cy="635"/>
                  <a:chOff x="327" y="299"/>
                  <a:chExt cx="2864" cy="2720"/>
                </a:xfrm>
              </p:grpSpPr>
              <p:cxnSp>
                <p:nvCxnSpPr>
                  <p:cNvPr id="11" name="Straight Connector 10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Group 12"/>
                <p:cNvGrpSpPr/>
                <p:nvPr/>
              </p:nvGrpSpPr>
              <p:grpSpPr>
                <a:xfrm rot="5400000">
                  <a:off x="13187" y="6212"/>
                  <a:ext cx="588" cy="511"/>
                  <a:chOff x="327" y="299"/>
                  <a:chExt cx="2864" cy="2720"/>
                </a:xfrm>
              </p:grpSpPr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/>
                <p:cNvGrpSpPr/>
                <p:nvPr/>
              </p:nvGrpSpPr>
              <p:grpSpPr>
                <a:xfrm rot="16200000">
                  <a:off x="11711" y="7387"/>
                  <a:ext cx="602" cy="537"/>
                  <a:chOff x="327" y="299"/>
                  <a:chExt cx="2864" cy="2720"/>
                </a:xfrm>
              </p:grpSpPr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" name="Group 18"/>
              <p:cNvGrpSpPr/>
              <p:nvPr/>
            </p:nvGrpSpPr>
            <p:grpSpPr>
              <a:xfrm>
                <a:off x="264" y="278"/>
                <a:ext cx="2715" cy="2721"/>
                <a:chOff x="327" y="299"/>
                <a:chExt cx="2715" cy="272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373" y="299"/>
                  <a:ext cx="266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5400000">
                <a:off x="16186" y="254"/>
                <a:ext cx="2632" cy="2727"/>
                <a:chOff x="327" y="293"/>
                <a:chExt cx="2632" cy="2727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373" y="293"/>
                  <a:ext cx="2586" cy="23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6200000">
                <a:off x="410" y="7947"/>
                <a:ext cx="2506" cy="2726"/>
                <a:chOff x="327" y="294"/>
                <a:chExt cx="2506" cy="2726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373" y="294"/>
                  <a:ext cx="2460" cy="22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 rot="10800000">
                <a:off x="15996" y="7971"/>
                <a:ext cx="2869" cy="2531"/>
                <a:chOff x="323" y="299"/>
                <a:chExt cx="2869" cy="2531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 flipV="1">
                  <a:off x="373" y="299"/>
                  <a:ext cx="281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3" y="323"/>
                  <a:ext cx="4" cy="250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Group 30"/>
            <p:cNvGrpSpPr/>
            <p:nvPr/>
          </p:nvGrpSpPr>
          <p:grpSpPr>
            <a:xfrm>
              <a:off x="494" y="518"/>
              <a:ext cx="2318" cy="328"/>
              <a:chOff x="431" y="497"/>
              <a:chExt cx="2318" cy="32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31" y="497"/>
                <a:ext cx="317" cy="3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/>
              </a:p>
            </p:txBody>
          </p:sp>
          <p:sp>
            <p:nvSpPr>
              <p:cNvPr id="33" name="Google Shape;367;p41"/>
              <p:cNvSpPr txBox="1"/>
              <p:nvPr/>
            </p:nvSpPr>
            <p:spPr>
              <a:xfrm>
                <a:off x="749" y="539"/>
                <a:ext cx="2000" cy="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Barlow"/>
                  <a:buNone/>
                  <a:defRPr sz="16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GB" sz="2000" b="1">
                    <a:solidFill>
                      <a:schemeClr val="tx1"/>
                    </a:solidFill>
                    <a:latin typeface="Bahnschrift Condensed" panose="020B0502040204020203" charset="0"/>
                    <a:cs typeface="Bahnschrift Condensed" panose="020B0502040204020203" charset="0"/>
                  </a:rPr>
                  <a:t>REC</a:t>
                </a:r>
                <a:endParaRPr lang="en-IN" altLang="en-GB" sz="20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endParaRPr>
              </a:p>
            </p:txBody>
          </p:sp>
        </p:grpSp>
      </p:grpSp>
      <p:sp>
        <p:nvSpPr>
          <p:cNvPr id="412" name="Google Shape;412;p44"/>
          <p:cNvSpPr txBox="1"/>
          <p:nvPr>
            <p:ph type="title" idx="4294967295"/>
          </p:nvPr>
        </p:nvSpPr>
        <p:spPr>
          <a:xfrm>
            <a:off x="340995" y="605790"/>
            <a:ext cx="4286885" cy="762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INTRODUCTION </a:t>
            </a:r>
            <a:endParaRPr lang="en-IN" altLang="en-GB" sz="3200" b="1" u="sng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631190" y="1769745"/>
            <a:ext cx="10497185" cy="41725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Introducing</a:t>
            </a:r>
            <a:r>
              <a:rPr lang="en-IN" altLang="en-GB" sz="2800">
                <a:solidFill>
                  <a:schemeClr val="accent2"/>
                </a:solidFill>
                <a:latin typeface="Bahnschrift Condensed" panose="020B0502040204020203" charset="0"/>
                <a:cs typeface="Bahnschrift Condensed" panose="020B0502040204020203" charset="0"/>
              </a:rPr>
              <a:t> </a:t>
            </a:r>
            <a:r>
              <a:rPr lang="en-GB" sz="28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S.A.F.E.G.E.N</a:t>
            </a:r>
            <a:r>
              <a:rPr 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, an innovative fire detection system. It uses a camera and excelling in recognizing fires. It captures images of the incident, sends SMS alerts, and detailed e</a:t>
            </a:r>
            <a:r>
              <a:rPr lang="en-IN" alt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m</a:t>
            </a:r>
            <a:r>
              <a:rPr 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ails with pictures. </a:t>
            </a:r>
            <a:endParaRPr lang="en-GB" sz="28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28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</a:t>
            </a:r>
            <a:r>
              <a:rPr 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It can integrate with existing CCTV systems in larger settings, making it versatile. </a:t>
            </a:r>
            <a:r>
              <a:rPr lang="en-GB" sz="28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S.A.F.E.G.E.N</a:t>
            </a:r>
            <a:r>
              <a:rPr 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is</a:t>
            </a:r>
            <a:r>
              <a:rPr lang="en-IN" alt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a </a:t>
            </a:r>
            <a:r>
              <a:rPr lang="en-GB" sz="28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adaptable solution that enhances fire safety measures.</a:t>
            </a:r>
            <a:endParaRPr lang="en-GB" sz="28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0" name="Group 79"/>
          <p:cNvGrpSpPr/>
          <p:nvPr/>
        </p:nvGrpSpPr>
        <p:grpSpPr>
          <a:xfrm>
            <a:off x="167640" y="176530"/>
            <a:ext cx="11811000" cy="6530340"/>
            <a:chOff x="264" y="278"/>
            <a:chExt cx="18600" cy="10284"/>
          </a:xfrm>
        </p:grpSpPr>
        <p:grpSp>
          <p:nvGrpSpPr>
            <p:cNvPr id="79" name="Group 78"/>
            <p:cNvGrpSpPr/>
            <p:nvPr/>
          </p:nvGrpSpPr>
          <p:grpSpPr>
            <a:xfrm>
              <a:off x="264" y="278"/>
              <a:ext cx="18601" cy="10285"/>
              <a:chOff x="264" y="278"/>
              <a:chExt cx="18601" cy="10285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8242" y="4591"/>
                <a:ext cx="1755" cy="1662"/>
                <a:chOff x="11725" y="6168"/>
                <a:chExt cx="2011" cy="1809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1725" y="6168"/>
                  <a:ext cx="556" cy="630"/>
                  <a:chOff x="327" y="299"/>
                  <a:chExt cx="2864" cy="2720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/>
                <p:cNvGrpSpPr/>
                <p:nvPr/>
              </p:nvGrpSpPr>
              <p:grpSpPr>
                <a:xfrm rot="10800000">
                  <a:off x="13204" y="7343"/>
                  <a:ext cx="511" cy="635"/>
                  <a:chOff x="327" y="299"/>
                  <a:chExt cx="2864" cy="272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 rot="5400000">
                  <a:off x="13187" y="6212"/>
                  <a:ext cx="588" cy="511"/>
                  <a:chOff x="327" y="299"/>
                  <a:chExt cx="2864" cy="2720"/>
                </a:xfrm>
              </p:grpSpPr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/>
                <p:cNvGrpSpPr/>
                <p:nvPr/>
              </p:nvGrpSpPr>
              <p:grpSpPr>
                <a:xfrm rot="16200000">
                  <a:off x="11711" y="7387"/>
                  <a:ext cx="602" cy="537"/>
                  <a:chOff x="327" y="299"/>
                  <a:chExt cx="2864" cy="2720"/>
                </a:xfrm>
              </p:grpSpPr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 49"/>
              <p:cNvGrpSpPr/>
              <p:nvPr/>
            </p:nvGrpSpPr>
            <p:grpSpPr>
              <a:xfrm>
                <a:off x="264" y="278"/>
                <a:ext cx="2715" cy="2721"/>
                <a:chOff x="327" y="299"/>
                <a:chExt cx="2715" cy="2721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373" y="299"/>
                  <a:ext cx="266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6186" y="254"/>
                <a:ext cx="2632" cy="2727"/>
                <a:chOff x="327" y="293"/>
                <a:chExt cx="2632" cy="2727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373" y="293"/>
                  <a:ext cx="2586" cy="23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 rot="16200000">
                <a:off x="410" y="7947"/>
                <a:ext cx="2506" cy="2726"/>
                <a:chOff x="327" y="294"/>
                <a:chExt cx="2506" cy="272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373" y="294"/>
                  <a:ext cx="2460" cy="22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 rot="10800000">
                <a:off x="15996" y="7971"/>
                <a:ext cx="2869" cy="2531"/>
                <a:chOff x="323" y="299"/>
                <a:chExt cx="2869" cy="2531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373" y="299"/>
                  <a:ext cx="281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323" y="323"/>
                  <a:ext cx="4" cy="250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494" y="518"/>
              <a:ext cx="2318" cy="328"/>
              <a:chOff x="431" y="497"/>
              <a:chExt cx="2318" cy="32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31" y="497"/>
                <a:ext cx="317" cy="3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/>
              </a:p>
            </p:txBody>
          </p:sp>
          <p:sp>
            <p:nvSpPr>
              <p:cNvPr id="77" name="Google Shape;367;p41"/>
              <p:cNvSpPr txBox="1"/>
              <p:nvPr/>
            </p:nvSpPr>
            <p:spPr>
              <a:xfrm>
                <a:off x="749" y="539"/>
                <a:ext cx="2000" cy="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Barlow"/>
                  <a:buNone/>
                  <a:defRPr sz="16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GB" sz="2000" b="1">
                    <a:solidFill>
                      <a:schemeClr val="tx1"/>
                    </a:solidFill>
                    <a:latin typeface="Bahnschrift Condensed" panose="020B0502040204020203" charset="0"/>
                    <a:cs typeface="Bahnschrift Condensed" panose="020B0502040204020203" charset="0"/>
                  </a:rPr>
                  <a:t>REC</a:t>
                </a:r>
                <a:endParaRPr lang="en-IN" altLang="en-GB" sz="20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endParaRPr>
              </a:p>
            </p:txBody>
          </p:sp>
        </p:grpSp>
      </p:grpSp>
      <p:sp>
        <p:nvSpPr>
          <p:cNvPr id="412" name="Google Shape;412;p44"/>
          <p:cNvSpPr txBox="1"/>
          <p:nvPr/>
        </p:nvSpPr>
        <p:spPr>
          <a:xfrm>
            <a:off x="313690" y="537210"/>
            <a:ext cx="4233545" cy="762635"/>
          </a:xfrm>
          <a:prstGeom prst="rect">
            <a:avLst/>
          </a:prstGeom>
          <a:noFill/>
          <a:ln>
            <a:noFill/>
          </a:ln>
          <a:effectLst>
            <a:outerShdw blurRad="57150" dist="19050" dir="4680000" algn="bl" rotWithShape="0">
              <a:srgbClr val="000000">
                <a:alpha val="25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ugaz One"/>
              <a:buNone/>
              <a:defRPr sz="4500" b="0" i="0" u="none" strike="noStrike" cap="none">
                <a:solidFill>
                  <a:schemeClr val="l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EXISTING SYSTEM </a:t>
            </a:r>
            <a:endParaRPr lang="en-IN" altLang="en-GB" sz="3200" b="1" u="sng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1604010" y="1936115"/>
            <a:ext cx="7930515" cy="41249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sz="36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</a:t>
            </a:r>
            <a:r>
              <a:rPr lang="en-IN" altLang="en-GB" sz="3600">
                <a:solidFill>
                  <a:schemeClr val="accent2"/>
                </a:solidFill>
                <a:latin typeface="Bahnschrift Condensed" panose="020B0502040204020203" charset="0"/>
                <a:cs typeface="Bahnschrift Condensed" panose="020B0502040204020203" charset="0"/>
              </a:rPr>
              <a:t>Fire Alarm</a:t>
            </a:r>
            <a:r>
              <a:rPr lang="en-IN" altLang="en-GB" sz="36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 - Creating a sound after the fire detected</a:t>
            </a:r>
            <a:endParaRPr lang="en-IN" altLang="en-GB" sz="36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altLang="en-GB" sz="36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sz="36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</a:t>
            </a:r>
            <a:r>
              <a:rPr lang="en-IN" altLang="en-GB" sz="3600">
                <a:solidFill>
                  <a:schemeClr val="accent2"/>
                </a:solidFill>
                <a:latin typeface="Bahnschrift Condensed" panose="020B0502040204020203" charset="0"/>
                <a:cs typeface="Bahnschrift Condensed" panose="020B0502040204020203" charset="0"/>
              </a:rPr>
              <a:t>Smoke Alarm</a:t>
            </a:r>
            <a:r>
              <a:rPr lang="en-IN" altLang="en-GB" sz="36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- creating a sound after the smoke detected</a:t>
            </a:r>
            <a:endParaRPr lang="en-IN" altLang="en-GB" sz="36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altLang="en-GB" sz="36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AFEGEN"/>
          <p:cNvPicPr>
            <a:picLocks noChangeAspect="1"/>
          </p:cNvPicPr>
          <p:nvPr/>
        </p:nvPicPr>
        <p:blipFill>
          <a:blip r:embed="rId1"/>
          <a:srcRect l="2376" t="3973" r="1709" b="6720"/>
          <a:stretch>
            <a:fillRect/>
          </a:stretch>
        </p:blipFill>
        <p:spPr>
          <a:xfrm>
            <a:off x="2762250" y="1386205"/>
            <a:ext cx="6598920" cy="5212715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167640" y="176530"/>
            <a:ext cx="11811000" cy="6530340"/>
            <a:chOff x="264" y="278"/>
            <a:chExt cx="18600" cy="10284"/>
          </a:xfrm>
        </p:grpSpPr>
        <p:grpSp>
          <p:nvGrpSpPr>
            <p:cNvPr id="79" name="Group 78"/>
            <p:cNvGrpSpPr/>
            <p:nvPr/>
          </p:nvGrpSpPr>
          <p:grpSpPr>
            <a:xfrm>
              <a:off x="264" y="278"/>
              <a:ext cx="18601" cy="10285"/>
              <a:chOff x="264" y="278"/>
              <a:chExt cx="18601" cy="10285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8242" y="4591"/>
                <a:ext cx="1755" cy="1662"/>
                <a:chOff x="11725" y="6168"/>
                <a:chExt cx="2011" cy="1809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1725" y="6168"/>
                  <a:ext cx="556" cy="630"/>
                  <a:chOff x="327" y="299"/>
                  <a:chExt cx="2864" cy="2720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/>
                <p:cNvGrpSpPr/>
                <p:nvPr/>
              </p:nvGrpSpPr>
              <p:grpSpPr>
                <a:xfrm rot="10800000">
                  <a:off x="13204" y="7343"/>
                  <a:ext cx="511" cy="635"/>
                  <a:chOff x="327" y="299"/>
                  <a:chExt cx="2864" cy="272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 rot="5400000">
                  <a:off x="13187" y="6212"/>
                  <a:ext cx="588" cy="511"/>
                  <a:chOff x="327" y="299"/>
                  <a:chExt cx="2864" cy="2720"/>
                </a:xfrm>
              </p:grpSpPr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/>
                <p:cNvGrpSpPr/>
                <p:nvPr/>
              </p:nvGrpSpPr>
              <p:grpSpPr>
                <a:xfrm rot="16200000">
                  <a:off x="11711" y="7387"/>
                  <a:ext cx="602" cy="537"/>
                  <a:chOff x="327" y="299"/>
                  <a:chExt cx="2864" cy="2720"/>
                </a:xfrm>
              </p:grpSpPr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 49"/>
              <p:cNvGrpSpPr/>
              <p:nvPr/>
            </p:nvGrpSpPr>
            <p:grpSpPr>
              <a:xfrm>
                <a:off x="264" y="278"/>
                <a:ext cx="2715" cy="2721"/>
                <a:chOff x="327" y="299"/>
                <a:chExt cx="2715" cy="2721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373" y="299"/>
                  <a:ext cx="266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6186" y="254"/>
                <a:ext cx="2632" cy="2727"/>
                <a:chOff x="327" y="293"/>
                <a:chExt cx="2632" cy="2727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373" y="293"/>
                  <a:ext cx="2586" cy="23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 rot="16200000">
                <a:off x="410" y="7947"/>
                <a:ext cx="2506" cy="2726"/>
                <a:chOff x="327" y="294"/>
                <a:chExt cx="2506" cy="272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373" y="294"/>
                  <a:ext cx="2460" cy="22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 rot="10800000">
                <a:off x="15996" y="7971"/>
                <a:ext cx="2869" cy="2531"/>
                <a:chOff x="323" y="299"/>
                <a:chExt cx="2869" cy="2531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373" y="299"/>
                  <a:ext cx="281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323" y="323"/>
                  <a:ext cx="4" cy="250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494" y="518"/>
              <a:ext cx="2318" cy="328"/>
              <a:chOff x="431" y="497"/>
              <a:chExt cx="2318" cy="32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31" y="497"/>
                <a:ext cx="317" cy="3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/>
              </a:p>
            </p:txBody>
          </p:sp>
          <p:sp>
            <p:nvSpPr>
              <p:cNvPr id="77" name="Google Shape;367;p41"/>
              <p:cNvSpPr txBox="1"/>
              <p:nvPr/>
            </p:nvSpPr>
            <p:spPr>
              <a:xfrm>
                <a:off x="749" y="539"/>
                <a:ext cx="2000" cy="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Barlow"/>
                  <a:buNone/>
                  <a:defRPr sz="16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GB" sz="2000" b="1">
                    <a:solidFill>
                      <a:schemeClr val="tx1"/>
                    </a:solidFill>
                    <a:latin typeface="Bahnschrift Condensed" panose="020B0502040204020203" charset="0"/>
                    <a:cs typeface="Bahnschrift Condensed" panose="020B0502040204020203" charset="0"/>
                  </a:rPr>
                  <a:t>REC</a:t>
                </a:r>
                <a:endParaRPr lang="en-IN" altLang="en-GB" sz="20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endParaRPr>
              </a:p>
            </p:txBody>
          </p:sp>
        </p:grpSp>
      </p:grpSp>
      <p:sp>
        <p:nvSpPr>
          <p:cNvPr id="412" name="Google Shape;412;p44"/>
          <p:cNvSpPr txBox="1"/>
          <p:nvPr/>
        </p:nvSpPr>
        <p:spPr>
          <a:xfrm>
            <a:off x="313690" y="537210"/>
            <a:ext cx="3398520" cy="762635"/>
          </a:xfrm>
          <a:prstGeom prst="rect">
            <a:avLst/>
          </a:prstGeom>
          <a:noFill/>
          <a:ln>
            <a:noFill/>
          </a:ln>
          <a:effectLst>
            <a:outerShdw blurRad="57150" dist="19050" dir="4680000" algn="bl" rotWithShape="0">
              <a:srgbClr val="000000">
                <a:alpha val="25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ugaz One"/>
              <a:buNone/>
              <a:defRPr sz="4500" b="0" i="0" u="none" strike="noStrike" cap="none">
                <a:solidFill>
                  <a:schemeClr val="l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FLOWCHART </a:t>
            </a:r>
            <a:endParaRPr lang="en-IN" altLang="en-GB" sz="3200" b="1" u="sng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0" name="Group 79"/>
          <p:cNvGrpSpPr/>
          <p:nvPr/>
        </p:nvGrpSpPr>
        <p:grpSpPr>
          <a:xfrm>
            <a:off x="167640" y="176530"/>
            <a:ext cx="11811000" cy="6530340"/>
            <a:chOff x="264" y="278"/>
            <a:chExt cx="18600" cy="10284"/>
          </a:xfrm>
        </p:grpSpPr>
        <p:grpSp>
          <p:nvGrpSpPr>
            <p:cNvPr id="79" name="Group 78"/>
            <p:cNvGrpSpPr/>
            <p:nvPr/>
          </p:nvGrpSpPr>
          <p:grpSpPr>
            <a:xfrm>
              <a:off x="264" y="278"/>
              <a:ext cx="18601" cy="10285"/>
              <a:chOff x="264" y="278"/>
              <a:chExt cx="18601" cy="10285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8242" y="4591"/>
                <a:ext cx="1755" cy="1662"/>
                <a:chOff x="11725" y="6168"/>
                <a:chExt cx="2011" cy="1809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1725" y="6168"/>
                  <a:ext cx="556" cy="630"/>
                  <a:chOff x="327" y="299"/>
                  <a:chExt cx="2864" cy="2720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/>
                <p:cNvGrpSpPr/>
                <p:nvPr/>
              </p:nvGrpSpPr>
              <p:grpSpPr>
                <a:xfrm rot="10800000">
                  <a:off x="13204" y="7343"/>
                  <a:ext cx="511" cy="635"/>
                  <a:chOff x="327" y="299"/>
                  <a:chExt cx="2864" cy="272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 rot="5400000">
                  <a:off x="13187" y="6212"/>
                  <a:ext cx="588" cy="511"/>
                  <a:chOff x="327" y="299"/>
                  <a:chExt cx="2864" cy="2720"/>
                </a:xfrm>
              </p:grpSpPr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/>
                <p:cNvGrpSpPr/>
                <p:nvPr/>
              </p:nvGrpSpPr>
              <p:grpSpPr>
                <a:xfrm rot="16200000">
                  <a:off x="11711" y="7387"/>
                  <a:ext cx="602" cy="537"/>
                  <a:chOff x="327" y="299"/>
                  <a:chExt cx="2864" cy="2720"/>
                </a:xfrm>
              </p:grpSpPr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 49"/>
              <p:cNvGrpSpPr/>
              <p:nvPr/>
            </p:nvGrpSpPr>
            <p:grpSpPr>
              <a:xfrm>
                <a:off x="264" y="278"/>
                <a:ext cx="2715" cy="2721"/>
                <a:chOff x="327" y="299"/>
                <a:chExt cx="2715" cy="2721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373" y="299"/>
                  <a:ext cx="266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6186" y="254"/>
                <a:ext cx="2632" cy="2727"/>
                <a:chOff x="327" y="293"/>
                <a:chExt cx="2632" cy="2727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373" y="293"/>
                  <a:ext cx="2586" cy="23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 rot="16200000">
                <a:off x="410" y="7947"/>
                <a:ext cx="2506" cy="2726"/>
                <a:chOff x="327" y="294"/>
                <a:chExt cx="2506" cy="272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373" y="294"/>
                  <a:ext cx="2460" cy="22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 rot="10800000">
                <a:off x="15996" y="7971"/>
                <a:ext cx="2869" cy="2531"/>
                <a:chOff x="323" y="299"/>
                <a:chExt cx="2869" cy="2531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373" y="299"/>
                  <a:ext cx="281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323" y="323"/>
                  <a:ext cx="4" cy="250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494" y="518"/>
              <a:ext cx="2318" cy="328"/>
              <a:chOff x="431" y="497"/>
              <a:chExt cx="2318" cy="32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31" y="497"/>
                <a:ext cx="317" cy="3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/>
              </a:p>
            </p:txBody>
          </p:sp>
          <p:sp>
            <p:nvSpPr>
              <p:cNvPr id="77" name="Google Shape;367;p41"/>
              <p:cNvSpPr txBox="1"/>
              <p:nvPr/>
            </p:nvSpPr>
            <p:spPr>
              <a:xfrm>
                <a:off x="749" y="539"/>
                <a:ext cx="2000" cy="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Barlow"/>
                  <a:buNone/>
                  <a:defRPr sz="16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GB" sz="2000" b="1">
                    <a:solidFill>
                      <a:schemeClr val="tx1"/>
                    </a:solidFill>
                    <a:latin typeface="Bahnschrift Condensed" panose="020B0502040204020203" charset="0"/>
                    <a:cs typeface="Bahnschrift Condensed" panose="020B0502040204020203" charset="0"/>
                  </a:rPr>
                  <a:t>REC</a:t>
                </a:r>
                <a:endParaRPr lang="en-IN" altLang="en-GB" sz="20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endParaRPr>
              </a:p>
            </p:txBody>
          </p:sp>
        </p:grpSp>
      </p:grpSp>
      <p:sp>
        <p:nvSpPr>
          <p:cNvPr id="412" name="Google Shape;412;p44"/>
          <p:cNvSpPr txBox="1"/>
          <p:nvPr/>
        </p:nvSpPr>
        <p:spPr>
          <a:xfrm>
            <a:off x="233680" y="537210"/>
            <a:ext cx="4302125" cy="762635"/>
          </a:xfrm>
          <a:prstGeom prst="rect">
            <a:avLst/>
          </a:prstGeom>
          <a:noFill/>
          <a:ln>
            <a:noFill/>
          </a:ln>
          <a:effectLst>
            <a:outerShdw blurRad="57150" dist="19050" dir="4680000" algn="bl" rotWithShape="0">
              <a:srgbClr val="000000">
                <a:alpha val="25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ugaz One"/>
              <a:buNone/>
              <a:defRPr sz="4500" b="0" i="0" u="none" strike="noStrike" cap="none">
                <a:solidFill>
                  <a:schemeClr val="l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PROCESS </a:t>
            </a:r>
            <a:endParaRPr lang="en-IN" altLang="en-GB" sz="3200" b="1" u="sng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pic>
        <p:nvPicPr>
          <p:cNvPr id="2" name="SAFEGE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54555" y="1366520"/>
            <a:ext cx="7949565" cy="485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1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remove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0" name="Group 79"/>
          <p:cNvGrpSpPr/>
          <p:nvPr/>
        </p:nvGrpSpPr>
        <p:grpSpPr>
          <a:xfrm>
            <a:off x="167640" y="176530"/>
            <a:ext cx="11811000" cy="6530340"/>
            <a:chOff x="264" y="278"/>
            <a:chExt cx="18600" cy="10284"/>
          </a:xfrm>
        </p:grpSpPr>
        <p:grpSp>
          <p:nvGrpSpPr>
            <p:cNvPr id="79" name="Group 78"/>
            <p:cNvGrpSpPr/>
            <p:nvPr/>
          </p:nvGrpSpPr>
          <p:grpSpPr>
            <a:xfrm>
              <a:off x="264" y="278"/>
              <a:ext cx="18601" cy="10285"/>
              <a:chOff x="264" y="278"/>
              <a:chExt cx="18601" cy="10285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8242" y="4591"/>
                <a:ext cx="1755" cy="1662"/>
                <a:chOff x="11725" y="6168"/>
                <a:chExt cx="2011" cy="1809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1725" y="6168"/>
                  <a:ext cx="556" cy="630"/>
                  <a:chOff x="327" y="299"/>
                  <a:chExt cx="2864" cy="2720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/>
                <p:cNvGrpSpPr/>
                <p:nvPr/>
              </p:nvGrpSpPr>
              <p:grpSpPr>
                <a:xfrm rot="10800000">
                  <a:off x="13204" y="7343"/>
                  <a:ext cx="511" cy="635"/>
                  <a:chOff x="327" y="299"/>
                  <a:chExt cx="2864" cy="272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 rot="5400000">
                  <a:off x="13187" y="6212"/>
                  <a:ext cx="588" cy="511"/>
                  <a:chOff x="327" y="299"/>
                  <a:chExt cx="2864" cy="2720"/>
                </a:xfrm>
              </p:grpSpPr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/>
                <p:cNvGrpSpPr/>
                <p:nvPr/>
              </p:nvGrpSpPr>
              <p:grpSpPr>
                <a:xfrm rot="16200000">
                  <a:off x="11711" y="7387"/>
                  <a:ext cx="602" cy="537"/>
                  <a:chOff x="327" y="299"/>
                  <a:chExt cx="2864" cy="2720"/>
                </a:xfrm>
              </p:grpSpPr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 49"/>
              <p:cNvGrpSpPr/>
              <p:nvPr/>
            </p:nvGrpSpPr>
            <p:grpSpPr>
              <a:xfrm>
                <a:off x="264" y="278"/>
                <a:ext cx="2715" cy="2721"/>
                <a:chOff x="327" y="299"/>
                <a:chExt cx="2715" cy="2721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373" y="299"/>
                  <a:ext cx="266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6186" y="254"/>
                <a:ext cx="2632" cy="2727"/>
                <a:chOff x="327" y="293"/>
                <a:chExt cx="2632" cy="2727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373" y="293"/>
                  <a:ext cx="2586" cy="23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 rot="16200000">
                <a:off x="410" y="7947"/>
                <a:ext cx="2506" cy="2726"/>
                <a:chOff x="327" y="294"/>
                <a:chExt cx="2506" cy="272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373" y="294"/>
                  <a:ext cx="2460" cy="22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 rot="10800000">
                <a:off x="15996" y="7971"/>
                <a:ext cx="2869" cy="2531"/>
                <a:chOff x="323" y="299"/>
                <a:chExt cx="2869" cy="2531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373" y="299"/>
                  <a:ext cx="281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323" y="323"/>
                  <a:ext cx="4" cy="250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494" y="518"/>
              <a:ext cx="2318" cy="328"/>
              <a:chOff x="431" y="497"/>
              <a:chExt cx="2318" cy="32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31" y="497"/>
                <a:ext cx="317" cy="3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/>
              </a:p>
            </p:txBody>
          </p:sp>
          <p:sp>
            <p:nvSpPr>
              <p:cNvPr id="77" name="Google Shape;367;p41"/>
              <p:cNvSpPr txBox="1"/>
              <p:nvPr/>
            </p:nvSpPr>
            <p:spPr>
              <a:xfrm>
                <a:off x="749" y="539"/>
                <a:ext cx="2000" cy="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Barlow"/>
                  <a:buNone/>
                  <a:defRPr sz="16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GB" sz="2000" b="1">
                    <a:solidFill>
                      <a:schemeClr val="tx1"/>
                    </a:solidFill>
                    <a:latin typeface="Bahnschrift Condensed" panose="020B0502040204020203" charset="0"/>
                    <a:cs typeface="Bahnschrift Condensed" panose="020B0502040204020203" charset="0"/>
                  </a:rPr>
                  <a:t>REC</a:t>
                </a:r>
                <a:endParaRPr lang="en-IN" altLang="en-GB" sz="20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endParaRPr>
              </a:p>
            </p:txBody>
          </p:sp>
        </p:grpSp>
      </p:grpSp>
      <p:sp>
        <p:nvSpPr>
          <p:cNvPr id="412" name="Google Shape;412;p44"/>
          <p:cNvSpPr txBox="1"/>
          <p:nvPr/>
        </p:nvSpPr>
        <p:spPr>
          <a:xfrm>
            <a:off x="264160" y="537210"/>
            <a:ext cx="4302125" cy="762635"/>
          </a:xfrm>
          <a:prstGeom prst="rect">
            <a:avLst/>
          </a:prstGeom>
          <a:noFill/>
          <a:ln>
            <a:noFill/>
          </a:ln>
          <a:effectLst>
            <a:outerShdw blurRad="57150" dist="19050" dir="4680000" algn="bl" rotWithShape="0">
              <a:srgbClr val="000000">
                <a:alpha val="25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ugaz One"/>
              <a:buNone/>
              <a:defRPr sz="4500" b="0" i="0" u="none" strike="noStrike" cap="none">
                <a:solidFill>
                  <a:schemeClr val="l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TECHNICAL  STACK </a:t>
            </a:r>
            <a:endParaRPr lang="en-IN" altLang="en-GB" sz="3200" b="1" u="sng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sp>
        <p:nvSpPr>
          <p:cNvPr id="2" name="Round Diagonal Corner Rectangle 1"/>
          <p:cNvSpPr/>
          <p:nvPr/>
        </p:nvSpPr>
        <p:spPr>
          <a:xfrm flipH="1">
            <a:off x="530225" y="1459230"/>
            <a:ext cx="5252085" cy="4958080"/>
          </a:xfrm>
          <a:prstGeom prst="round2DiagRect">
            <a:avLst/>
          </a:prstGeom>
          <a:noFill/>
          <a:ln w="190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3" name="Round Diagonal Corner Rectangle 2"/>
          <p:cNvSpPr/>
          <p:nvPr/>
        </p:nvSpPr>
        <p:spPr>
          <a:xfrm>
            <a:off x="5783580" y="1456690"/>
            <a:ext cx="5888990" cy="4965065"/>
          </a:xfrm>
          <a:prstGeom prst="round2DiagRect">
            <a:avLst/>
          </a:prstGeom>
          <a:noFill/>
          <a:ln w="190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4" name="Picture 3" descr="Ultralytics_Logotype_Revers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47165" y="2007235"/>
            <a:ext cx="2787015" cy="661670"/>
          </a:xfrm>
          <a:prstGeom prst="rect">
            <a:avLst/>
          </a:prstGeom>
        </p:spPr>
      </p:pic>
      <p:pic>
        <p:nvPicPr>
          <p:cNvPr id="8" name="Picture 7" descr="python-svgrepo-com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720" y="1780540"/>
            <a:ext cx="1323975" cy="1323975"/>
          </a:xfrm>
          <a:prstGeom prst="rect">
            <a:avLst/>
          </a:prstGeom>
        </p:spPr>
      </p:pic>
      <p:pic>
        <p:nvPicPr>
          <p:cNvPr id="9" name="Picture 8" descr="googlecolab-svgrepo-com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5590" y="4976495"/>
            <a:ext cx="1310640" cy="1310640"/>
          </a:xfrm>
          <a:prstGeom prst="rect">
            <a:avLst/>
          </a:prstGeom>
        </p:spPr>
      </p:pic>
      <p:pic>
        <p:nvPicPr>
          <p:cNvPr id="10" name="Picture 9" descr="vscode2-svgrepo-com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6620" y="4937760"/>
            <a:ext cx="1122680" cy="1122680"/>
          </a:xfrm>
          <a:prstGeom prst="rect">
            <a:avLst/>
          </a:prstGeom>
        </p:spPr>
      </p:pic>
      <p:pic>
        <p:nvPicPr>
          <p:cNvPr id="11" name="Picture 10" descr="xampp-svgrepo-com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67875" y="1969770"/>
            <a:ext cx="1108075" cy="1108075"/>
          </a:xfrm>
          <a:prstGeom prst="rect">
            <a:avLst/>
          </a:prstGeom>
        </p:spPr>
      </p:pic>
      <p:pic>
        <p:nvPicPr>
          <p:cNvPr id="12" name="Picture 11" descr="opencv-svgrepo-com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8375" y="4507865"/>
            <a:ext cx="1404620" cy="1404620"/>
          </a:xfrm>
          <a:prstGeom prst="rect">
            <a:avLst/>
          </a:prstGeom>
        </p:spPr>
      </p:pic>
      <p:pic>
        <p:nvPicPr>
          <p:cNvPr id="13" name="Picture 12" descr="twilio-svgrepo-com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42110" y="2293620"/>
            <a:ext cx="2426335" cy="242633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96970" y="4525645"/>
            <a:ext cx="1310005" cy="1541145"/>
            <a:chOff x="5150" y="7295"/>
            <a:chExt cx="2063" cy="2427"/>
          </a:xfrm>
        </p:grpSpPr>
        <p:pic>
          <p:nvPicPr>
            <p:cNvPr id="14" name="Picture 13" descr="mail-part-2-svgrepo-com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50" y="7295"/>
              <a:ext cx="1846" cy="1846"/>
            </a:xfrm>
            <a:prstGeom prst="rect">
              <a:avLst/>
            </a:prstGeom>
          </p:spPr>
        </p:pic>
        <p:sp>
          <p:nvSpPr>
            <p:cNvPr id="15" name="Text Box 14"/>
            <p:cNvSpPr txBox="1"/>
            <p:nvPr/>
          </p:nvSpPr>
          <p:spPr>
            <a:xfrm>
              <a:off x="5341" y="8998"/>
              <a:ext cx="187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GB" sz="2400" b="1">
                  <a:latin typeface="Courier New" panose="02070309020205020404" charset="0"/>
                  <a:cs typeface="Courier New" panose="02070309020205020404" charset="0"/>
                </a:rPr>
                <a:t>SMTP</a:t>
              </a:r>
              <a:endParaRPr lang="en-IN" altLang="en-GB" sz="2400" b="1">
                <a:latin typeface="Courier New" panose="02070309020205020404" charset="0"/>
                <a:cs typeface="Courier New" panose="02070309020205020404" charset="0"/>
              </a:endParaRPr>
            </a:p>
          </p:txBody>
        </p:sp>
      </p:grpSp>
      <p:pic>
        <p:nvPicPr>
          <p:cNvPr id="7" name="Picture 6" descr="5172951_camera_cctv_internet_secure_security_icon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20000">
            <a:off x="8138795" y="3461385"/>
            <a:ext cx="1313180" cy="1313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0" name="Group 79"/>
          <p:cNvGrpSpPr/>
          <p:nvPr/>
        </p:nvGrpSpPr>
        <p:grpSpPr>
          <a:xfrm>
            <a:off x="167640" y="176530"/>
            <a:ext cx="11811000" cy="6530340"/>
            <a:chOff x="264" y="278"/>
            <a:chExt cx="18600" cy="10284"/>
          </a:xfrm>
        </p:grpSpPr>
        <p:grpSp>
          <p:nvGrpSpPr>
            <p:cNvPr id="79" name="Group 78"/>
            <p:cNvGrpSpPr/>
            <p:nvPr/>
          </p:nvGrpSpPr>
          <p:grpSpPr>
            <a:xfrm>
              <a:off x="264" y="278"/>
              <a:ext cx="18601" cy="10285"/>
              <a:chOff x="264" y="278"/>
              <a:chExt cx="18601" cy="10285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8242" y="4591"/>
                <a:ext cx="1755" cy="1662"/>
                <a:chOff x="11725" y="6168"/>
                <a:chExt cx="2011" cy="1809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1725" y="6168"/>
                  <a:ext cx="556" cy="630"/>
                  <a:chOff x="327" y="299"/>
                  <a:chExt cx="2864" cy="2720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/>
                <p:cNvGrpSpPr/>
                <p:nvPr/>
              </p:nvGrpSpPr>
              <p:grpSpPr>
                <a:xfrm rot="10800000">
                  <a:off x="13204" y="7343"/>
                  <a:ext cx="511" cy="635"/>
                  <a:chOff x="327" y="299"/>
                  <a:chExt cx="2864" cy="272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 rot="5400000">
                  <a:off x="13187" y="6212"/>
                  <a:ext cx="588" cy="511"/>
                  <a:chOff x="327" y="299"/>
                  <a:chExt cx="2864" cy="2720"/>
                </a:xfrm>
              </p:grpSpPr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/>
                <p:cNvGrpSpPr/>
                <p:nvPr/>
              </p:nvGrpSpPr>
              <p:grpSpPr>
                <a:xfrm rot="16200000">
                  <a:off x="11711" y="7387"/>
                  <a:ext cx="602" cy="537"/>
                  <a:chOff x="327" y="299"/>
                  <a:chExt cx="2864" cy="2720"/>
                </a:xfrm>
              </p:grpSpPr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373" y="299"/>
                    <a:ext cx="2819" cy="1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H="1" flipV="1">
                    <a:off x="327" y="323"/>
                    <a:ext cx="15" cy="2697"/>
                  </a:xfrm>
                  <a:prstGeom prst="line">
                    <a:avLst/>
                  </a:prstGeom>
                  <a:ln w="31750" cap="rnd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 49"/>
              <p:cNvGrpSpPr/>
              <p:nvPr/>
            </p:nvGrpSpPr>
            <p:grpSpPr>
              <a:xfrm>
                <a:off x="264" y="278"/>
                <a:ext cx="2715" cy="2721"/>
                <a:chOff x="327" y="299"/>
                <a:chExt cx="2715" cy="2721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373" y="299"/>
                  <a:ext cx="266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6186" y="254"/>
                <a:ext cx="2632" cy="2727"/>
                <a:chOff x="327" y="293"/>
                <a:chExt cx="2632" cy="2727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373" y="293"/>
                  <a:ext cx="2586" cy="23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 rot="16200000">
                <a:off x="410" y="7947"/>
                <a:ext cx="2506" cy="2726"/>
                <a:chOff x="327" y="294"/>
                <a:chExt cx="2506" cy="272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373" y="294"/>
                  <a:ext cx="2460" cy="22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327" y="323"/>
                  <a:ext cx="15" cy="269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 rot="10800000">
                <a:off x="15996" y="7971"/>
                <a:ext cx="2869" cy="2531"/>
                <a:chOff x="323" y="299"/>
                <a:chExt cx="2869" cy="2531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373" y="299"/>
                  <a:ext cx="2819" cy="1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323" y="323"/>
                  <a:ext cx="4" cy="2507"/>
                </a:xfrm>
                <a:prstGeom prst="line">
                  <a:avLst/>
                </a:prstGeom>
                <a:ln w="31750" cap="rnd">
                  <a:solidFill>
                    <a:schemeClr val="accent2"/>
                  </a:solidFill>
                  <a:round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494" y="518"/>
              <a:ext cx="2318" cy="328"/>
              <a:chOff x="431" y="497"/>
              <a:chExt cx="2318" cy="32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31" y="497"/>
                <a:ext cx="317" cy="3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/>
              </a:p>
            </p:txBody>
          </p:sp>
          <p:sp>
            <p:nvSpPr>
              <p:cNvPr id="77" name="Google Shape;367;p41"/>
              <p:cNvSpPr txBox="1"/>
              <p:nvPr/>
            </p:nvSpPr>
            <p:spPr>
              <a:xfrm>
                <a:off x="749" y="539"/>
                <a:ext cx="2000" cy="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Barlow"/>
                  <a:buNone/>
                  <a:defRPr sz="16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Barlow"/>
                  <a:buNone/>
                  <a:defRPr sz="1800" b="0" i="0" u="none" strike="noStrike" cap="none">
                    <a:solidFill>
                      <a:schemeClr val="lt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GB" sz="2000" b="1">
                    <a:solidFill>
                      <a:schemeClr val="tx1"/>
                    </a:solidFill>
                    <a:latin typeface="Bahnschrift Condensed" panose="020B0502040204020203" charset="0"/>
                    <a:cs typeface="Bahnschrift Condensed" panose="020B0502040204020203" charset="0"/>
                  </a:rPr>
                  <a:t>REC</a:t>
                </a:r>
                <a:endParaRPr lang="en-IN" altLang="en-GB" sz="2000" b="1">
                  <a:solidFill>
                    <a:schemeClr val="tx1"/>
                  </a:solidFill>
                  <a:latin typeface="Bahnschrift Condensed" panose="020B0502040204020203" charset="0"/>
                  <a:cs typeface="Bahnschrift Condensed" panose="020B0502040204020203" charset="0"/>
                </a:endParaRPr>
              </a:p>
            </p:txBody>
          </p:sp>
        </p:grpSp>
      </p:grpSp>
      <p:sp>
        <p:nvSpPr>
          <p:cNvPr id="412" name="Google Shape;412;p44"/>
          <p:cNvSpPr txBox="1"/>
          <p:nvPr/>
        </p:nvSpPr>
        <p:spPr>
          <a:xfrm>
            <a:off x="363220" y="537210"/>
            <a:ext cx="3398520" cy="762635"/>
          </a:xfrm>
          <a:prstGeom prst="rect">
            <a:avLst/>
          </a:prstGeom>
          <a:noFill/>
          <a:ln>
            <a:noFill/>
          </a:ln>
          <a:effectLst>
            <a:outerShdw blurRad="57150" dist="19050" dir="4680000" algn="bl" rotWithShape="0">
              <a:srgbClr val="000000">
                <a:alpha val="25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ugaz One"/>
              <a:buNone/>
              <a:defRPr sz="4500" b="0" i="0" u="none" strike="noStrike" cap="none">
                <a:solidFill>
                  <a:schemeClr val="l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NOVELTY </a:t>
            </a:r>
            <a:endParaRPr lang="en-IN" altLang="en-GB" sz="3200" b="1" u="sng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515620" y="1547495"/>
            <a:ext cx="11676380" cy="508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sz="32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Improving fire detection accuracy and speed</a:t>
            </a:r>
            <a:endParaRPr lang="en-IN" alt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alt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sz="32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</a:t>
            </a:r>
            <a:r>
              <a:rPr lang="en-GB" sz="32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Reducing false alarms and their negative impacts</a:t>
            </a:r>
            <a:endParaRPr 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sz="32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</a:t>
            </a:r>
            <a:r>
              <a:rPr lang="en-GB" sz="32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Providing real-time information and guidance for evacuation and rescue</a:t>
            </a:r>
            <a:endParaRPr 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alt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sz="32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</a:t>
            </a:r>
            <a:r>
              <a:rPr lang="en-GB" sz="32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Enhancing fire prevention and mitigation strategies</a:t>
            </a:r>
            <a:endParaRPr 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alt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charset="0"/>
                <a:cs typeface="Bahnschrift Condensed" panose="020B0502040204020203" charset="0"/>
              </a:rPr>
              <a:t>&gt;&gt;</a:t>
            </a:r>
            <a:r>
              <a:rPr lang="en-IN" altLang="en-GB" sz="32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 </a:t>
            </a:r>
            <a:r>
              <a:rPr lang="en-GB" sz="3200">
                <a:solidFill>
                  <a:schemeClr val="tx1"/>
                </a:solidFill>
                <a:latin typeface="Bahnschrift Condensed" panose="020B0502040204020203" charset="0"/>
                <a:cs typeface="Bahnschrift Condensed" panose="020B0502040204020203" charset="0"/>
              </a:rPr>
              <a:t>Saving lives, property, and environment</a:t>
            </a:r>
            <a:endParaRPr 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200">
              <a:solidFill>
                <a:schemeClr val="tx1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2467</Words>
  <Application>WPS Presentation</Application>
  <PresentationFormat>Widescreen</PresentationFormat>
  <Paragraphs>111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Bahnschrift Condensed</vt:lpstr>
      <vt:lpstr>Barlow</vt:lpstr>
      <vt:lpstr>Segoe Print</vt:lpstr>
      <vt:lpstr>Fugaz One</vt:lpstr>
      <vt:lpstr>Bebas Neue</vt:lpstr>
      <vt:lpstr>Wingdings</vt:lpstr>
      <vt:lpstr>Courier New</vt:lpstr>
      <vt:lpstr>Microsoft YaHei</vt:lpstr>
      <vt:lpstr>Arial Unicode MS</vt:lpstr>
      <vt:lpstr>Calibri Light</vt:lpstr>
      <vt:lpstr>Calibri</vt:lpstr>
      <vt:lpstr>Office Theme</vt:lpstr>
      <vt:lpstr>S.A.F.E.G.E.N- Smart Automated Fire Emergency Gaurdian with Enhanced Notification</vt:lpstr>
      <vt:lpstr>PowerPoint 演示文稿</vt:lpstr>
      <vt:lpstr>PowerPoint 演示文稿</vt:lpstr>
      <vt:lpstr>INTRODUCTION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S.A.F.E.G.E.N- Smart Automated Fire Emergency Gaurdian with Enhanced Notification</dc:title>
  <dc:creator/>
  <cp:lastModifiedBy>Suman _K</cp:lastModifiedBy>
  <cp:revision>21</cp:revision>
  <dcterms:created xsi:type="dcterms:W3CDTF">2024-02-28T17:47:00Z</dcterms:created>
  <dcterms:modified xsi:type="dcterms:W3CDTF">2024-06-24T17:15:22Z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3635463E948E40AA9D3BB501A5693297_11</vt:lpwstr>
  </property>
  <property fmtid="{D5CDD505-2E9C-101B-9397-08002B2CF9AE}" pid="3" name="KSOProductBuildVer">
    <vt:lpwstr>2057-12.2.0.17119</vt:lpwstr>
  </property>
</Properties>
</file>